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5" r:id="rId3"/>
    <p:sldId id="276" r:id="rId4"/>
    <p:sldId id="257" r:id="rId5"/>
    <p:sldId id="267" r:id="rId6"/>
    <p:sldId id="269" r:id="rId7"/>
    <p:sldId id="268" r:id="rId8"/>
    <p:sldId id="265" r:id="rId9"/>
    <p:sldId id="274" r:id="rId10"/>
    <p:sldId id="261" r:id="rId11"/>
    <p:sldId id="262" r:id="rId12"/>
    <p:sldId id="279" r:id="rId13"/>
    <p:sldId id="263" r:id="rId14"/>
    <p:sldId id="280" r:id="rId15"/>
    <p:sldId id="285" r:id="rId16"/>
    <p:sldId id="283" r:id="rId17"/>
    <p:sldId id="288" r:id="rId18"/>
    <p:sldId id="286" r:id="rId19"/>
    <p:sldId id="287" r:id="rId20"/>
    <p:sldId id="282" r:id="rId21"/>
    <p:sldId id="284" r:id="rId22"/>
    <p:sldId id="277" r:id="rId23"/>
    <p:sldId id="281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  <a:endParaRPr lang="en-US" dirty="0"/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Apply Correlation filter</a:t>
          </a:r>
          <a:endParaRPr lang="en-US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, </a:t>
          </a:r>
          <a:r>
            <a:rPr lang="tr-TR" dirty="0" err="1"/>
            <a:t>starting</a:t>
          </a:r>
          <a:r>
            <a:rPr lang="tr-TR" dirty="0"/>
            <a:t>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that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96C3E9EB-2086-4F78-8CC1-FBA12869ACEF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9A7903F-3195-4EB5-B3BC-4564056CFDE3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Apply Correlation filter</a:t>
          </a:r>
          <a:endParaRPr lang="en-US" sz="1900" kern="1200"/>
        </a:p>
      </dsp:txBody>
      <dsp:txXfrm>
        <a:off x="836323" y="1813624"/>
        <a:ext cx="9679276" cy="724089"/>
      </dsp:txXfrm>
    </dsp:sp>
    <dsp:sp modelId="{F915A808-2BF8-4B2C-BADA-85C474E3B95F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, </a:t>
          </a:r>
          <a:r>
            <a:rPr lang="tr-TR" sz="1900" kern="1200" dirty="0" err="1"/>
            <a:t>starting</a:t>
          </a:r>
          <a:r>
            <a:rPr lang="tr-TR" sz="1900" kern="1200" dirty="0"/>
            <a:t>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that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2718736"/>
        <a:ext cx="9679276" cy="724089"/>
      </dsp:txXfrm>
    </dsp:sp>
    <dsp:sp modelId="{AB3BB3CC-6548-43AA-B1B6-4E370BCDF10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0102E016-91D0-153E-6F6A-F31FE25D8BE6}"/>
              </a:ext>
            </a:extLst>
          </p:cNvPr>
          <p:cNvSpPr txBox="1"/>
          <p:nvPr/>
        </p:nvSpPr>
        <p:spPr>
          <a:xfrm>
            <a:off x="151871" y="5519872"/>
            <a:ext cx="448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sunuşta izleyeceğiniz tüm veri ve tüm grafikler Yahoo Finance veri tabanının gerçek tarihsel veriler ile Python dili kullanılarak Alper Ülkü tarafından oluşturulmuştur. </a:t>
            </a: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76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3">
            <a:extLst>
              <a:ext uri="{FF2B5EF4-FFF2-40B4-BE49-F238E27FC236}">
                <a16:creationId xmlns:a16="http://schemas.microsoft.com/office/drawing/2014/main" id="{98F401DD-7C1B-7717-5636-8146A39CF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3BBB2D7-C5C5-E112-AD05-4B905C3E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D74FB57-482F-F1B0-1DDA-A547C7A9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95" y="1526006"/>
            <a:ext cx="80058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9757-05A6-F8EE-2C87-3116D9F3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9A035E-3500-25DF-2AF1-CE2EAD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8062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F82CD87-DA90-5D5D-B7FF-B7A2A282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FA77FA4-F41B-07E6-A9E0-11DD7FF1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31" y="1392711"/>
            <a:ext cx="8385148" cy="51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0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80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9" y="1303794"/>
            <a:ext cx="5281664" cy="519770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D835ED3-DEA0-70DB-588F-3BCB246D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DE4330-84C8-8DB1-A6BF-16A0F2D0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29" y="1222341"/>
            <a:ext cx="5702986" cy="53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5AD2-93EC-3872-9BAA-7A71113A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E534B72-403C-DDE7-0E8D-3346D687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89924C-CA34-AE4F-D621-DC917A00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35" y="1263326"/>
            <a:ext cx="8783276" cy="5334744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F8F8DC14-8C8A-C412-A007-6933EF26FF44}"/>
              </a:ext>
            </a:extLst>
          </p:cNvPr>
          <p:cNvSpPr txBox="1">
            <a:spLocks/>
          </p:cNvSpPr>
          <p:nvPr/>
        </p:nvSpPr>
        <p:spPr>
          <a:xfrm>
            <a:off x="450273" y="164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dönemi)</a:t>
            </a:r>
          </a:p>
        </p:txBody>
      </p:sp>
    </p:spTree>
    <p:extLst>
      <p:ext uri="{BB962C8B-B14F-4D97-AF65-F5344CB8AC3E}">
        <p14:creationId xmlns:p14="http://schemas.microsoft.com/office/powerpoint/2010/main" val="357061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A000-D69F-EECD-71F6-7B8F139D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D7A302-8E0E-8F90-E948-9B39AEF8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dönemi)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9AC3B07-9962-E36B-FC3C-0CC95F54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35A690-9FCD-BE91-C17E-172940BD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9" y="1361310"/>
            <a:ext cx="8711360" cy="51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CF73-CA59-BFEC-021F-50A4060F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39644F-61E5-D72E-020C-2698156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Hisse / Fon uzayı seçimi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B84C36A-709D-F0AB-87B8-37DB6D6C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8356F39-485A-FCD7-5DDB-BEEC7984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9" y="1155509"/>
            <a:ext cx="5630061" cy="530616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932A19C-4DEF-3D6B-0291-DC64DD75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43" y="1168047"/>
            <a:ext cx="609685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406A-87E4-1C03-C4FB-51BDF592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BDA10C-EAE4-0058-E84A-E22DB752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Fon bilgileri indir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02772C-3C1B-CBE2-C52D-39592DCF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7" y="1761955"/>
            <a:ext cx="9145276" cy="349616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36E03FA-0A4B-06FE-2805-BE4BEAF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0092A-195B-940E-727F-9D0B6ACB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E22775-0C10-7256-A932-BEF7B080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7F127477-9BBA-141E-2DD2-823A74BA4592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3D6682A-2BEF-2B96-2B3C-5C19A9581C16}"/>
              </a:ext>
            </a:extLst>
          </p:cNvPr>
          <p:cNvSpPr txBox="1"/>
          <p:nvPr/>
        </p:nvSpPr>
        <p:spPr>
          <a:xfrm>
            <a:off x="5754297" y="639013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62EAEAB-5F69-BA6D-AA09-B4C868E0A9BF}"/>
              </a:ext>
            </a:extLst>
          </p:cNvPr>
          <p:cNvSpPr txBox="1"/>
          <p:nvPr/>
        </p:nvSpPr>
        <p:spPr>
          <a:xfrm>
            <a:off x="10071582" y="639013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C3889B-5A0C-40DE-1CD4-049F9A2A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02" y="4952111"/>
            <a:ext cx="2244906" cy="13255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6A0BAC9-E38B-9E78-60F4-FDFCF955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63" y="1279902"/>
            <a:ext cx="3685564" cy="161446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79B17BC-393F-1895-6CCD-201A63A3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49" y="2944573"/>
            <a:ext cx="3625178" cy="111140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C6BF775-F593-6FF4-83A0-BCAE1B5C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752" y="4201749"/>
            <a:ext cx="1002975" cy="207592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BE7EC87-72AA-8F07-9A91-B2CA767C9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399" y="4241174"/>
            <a:ext cx="988035" cy="207592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B8F56B1-7AEC-513A-7D23-AD3F4084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870" y="1207036"/>
            <a:ext cx="3685564" cy="168733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4C49CF5-7542-0750-90FE-6CE803E2C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256" y="2951982"/>
            <a:ext cx="3625178" cy="1231579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82C5BBB9-9D02-19A3-474A-A14882B0E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220" y="5818450"/>
            <a:ext cx="2551852" cy="57168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29DDAE4F-49AC-81DA-A822-A09324879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785" y="1207036"/>
            <a:ext cx="3473179" cy="1652454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84666A8-B3F2-FF4B-0D7F-72F22EE1D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7996" y="4274681"/>
            <a:ext cx="910366" cy="2008909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07E00C4-5111-6E41-1E72-259094A78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785" y="2908269"/>
            <a:ext cx="3473179" cy="1180092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230A44FD-45D6-F26E-BC0A-98900C12C8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540" y="5420709"/>
            <a:ext cx="2285061" cy="89639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CA20EF6-5F2C-F90F-527F-2498F12ED6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EAA6-C172-BADD-03E4-05EB96D3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867E89-1B18-9D7E-0A42-AF486610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6E61E0C-2A62-6240-611B-61CC3541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F2FEB15A-DEF2-E734-39FB-E924EC934CD6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F176DA72-3925-D166-FDAE-E08BB38CF451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27AB4636-7B06-FEB9-E747-F74AE469554D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1934A5-CEA4-13CE-DC70-AB554017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45" y="1155509"/>
            <a:ext cx="3843309" cy="150456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B019139-97A6-A44A-D7CE-420705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2" y="2717714"/>
            <a:ext cx="3778162" cy="129794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BAC56E7-021D-DB10-9040-20F12C1EC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492" y="4727704"/>
            <a:ext cx="2482522" cy="155914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EC240C5-BCEF-0D90-BF8E-226CE1B2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472" y="4073507"/>
            <a:ext cx="1062182" cy="221334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F6EA59E7-333B-65A9-D2A3-83E5A0C14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320" y="4110762"/>
            <a:ext cx="1636381" cy="221334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7FF02E6-7027-E699-7DEF-B7BA9B459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461" y="1163904"/>
            <a:ext cx="3714074" cy="150456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E01CF0A-AF03-CCC0-596F-7CF499733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8044" y="4073507"/>
            <a:ext cx="1068356" cy="221931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E452B794-B683-E3FF-E485-3EF1A6364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461" y="2717714"/>
            <a:ext cx="3714074" cy="125481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153DC373-04EF-2CB4-70B3-F74CB322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7" y="1163904"/>
            <a:ext cx="4057021" cy="1496169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193491E5-B9F5-F1AE-74B2-8A47C47F7C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451" y="2717714"/>
            <a:ext cx="3904638" cy="1297941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912A28E-1856-A7A1-BD05-AD6392D6C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06" y="4607702"/>
            <a:ext cx="2132250" cy="1679147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1959E832-7764-F826-E5E5-CA075544EF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1271" y="4110762"/>
            <a:ext cx="1019818" cy="22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7" y="1155509"/>
            <a:ext cx="3772547" cy="45522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9927-F514-9D1C-3D32-E11A181F9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FA17E-6FA6-2314-7D44-8523E76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3D98828-B39D-D942-D18C-639A786F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EABDE77C-55BD-EB4B-079F-C6B16927E3C8}"/>
              </a:ext>
            </a:extLst>
          </p:cNvPr>
          <p:cNvGrpSpPr/>
          <p:nvPr/>
        </p:nvGrpSpPr>
        <p:grpSpPr>
          <a:xfrm>
            <a:off x="656583" y="1490245"/>
            <a:ext cx="3554283" cy="4730949"/>
            <a:chOff x="415044" y="1394691"/>
            <a:chExt cx="3554283" cy="473094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C243A3DB-4BDC-CCA8-F365-3B7DEBFF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03" y="5400961"/>
              <a:ext cx="3181794" cy="724679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AE43A82-95B0-8CBD-C093-AC260927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44" y="1394691"/>
              <a:ext cx="3554283" cy="2570902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74B21046-8E73-7047-D4F0-CFF43ADD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273" y="3939422"/>
              <a:ext cx="3519054" cy="1256180"/>
            </a:xfrm>
            <a:prstGeom prst="rect">
              <a:avLst/>
            </a:prstGeom>
          </p:spPr>
        </p:pic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311E355E-D337-41D4-41F9-E6BC091DC405}"/>
              </a:ext>
            </a:extLst>
          </p:cNvPr>
          <p:cNvGrpSpPr/>
          <p:nvPr/>
        </p:nvGrpSpPr>
        <p:grpSpPr>
          <a:xfrm>
            <a:off x="4408813" y="1484227"/>
            <a:ext cx="3645296" cy="4793447"/>
            <a:chOff x="4408813" y="1484227"/>
            <a:chExt cx="3645296" cy="479344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21460038-82B9-E1B7-57C8-1BB4C323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8813" y="1484227"/>
              <a:ext cx="3572324" cy="2570902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F2358B4-2BC1-9958-9AD7-1EB7E50D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7177" y="4105317"/>
              <a:ext cx="3636932" cy="1239998"/>
            </a:xfrm>
            <a:prstGeom prst="rect">
              <a:avLst/>
            </a:prstGeom>
          </p:spPr>
        </p:pic>
        <p:pic>
          <p:nvPicPr>
            <p:cNvPr id="19" name="Resim 18">
              <a:extLst>
                <a:ext uri="{FF2B5EF4-FFF2-40B4-BE49-F238E27FC236}">
                  <a16:creationId xmlns:a16="http://schemas.microsoft.com/office/drawing/2014/main" id="{0609813E-EB20-3094-4677-E365E44F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4746" y="5496515"/>
              <a:ext cx="3181794" cy="781159"/>
            </a:xfrm>
            <a:prstGeom prst="rect">
              <a:avLst/>
            </a:prstGeom>
          </p:spPr>
        </p:pic>
      </p:grpSp>
      <p:pic>
        <p:nvPicPr>
          <p:cNvPr id="22" name="Resim 21">
            <a:extLst>
              <a:ext uri="{FF2B5EF4-FFF2-40B4-BE49-F238E27FC236}">
                <a16:creationId xmlns:a16="http://schemas.microsoft.com/office/drawing/2014/main" id="{E0BAFD3C-5241-D77E-EF1A-984719305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373" y="1484227"/>
            <a:ext cx="3592354" cy="255074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A351613-8EF0-7EDD-8C13-4BD3A0D3B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966" y="4073153"/>
            <a:ext cx="3498022" cy="126877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30179DCF-ECF0-03BA-1887-C4E122E1D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4262" y="5440036"/>
            <a:ext cx="2742188" cy="781158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7955A570-4380-FCE3-6EA1-BEE4062BAF09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8C665E4-CBD3-9A27-6659-D7FDD6286679}"/>
              </a:ext>
            </a:extLst>
          </p:cNvPr>
          <p:cNvSpPr txBox="1"/>
          <p:nvPr/>
        </p:nvSpPr>
        <p:spPr>
          <a:xfrm>
            <a:off x="5752859" y="627767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929F2E66-A83A-2C6E-9B99-FE3D7611C178}"/>
              </a:ext>
            </a:extLst>
          </p:cNvPr>
          <p:cNvSpPr txBox="1"/>
          <p:nvPr/>
        </p:nvSpPr>
        <p:spPr>
          <a:xfrm>
            <a:off x="9718808" y="627767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</p:spTree>
    <p:extLst>
      <p:ext uri="{BB962C8B-B14F-4D97-AF65-F5344CB8AC3E}">
        <p14:creationId xmlns:p14="http://schemas.microsoft.com/office/powerpoint/2010/main" val="250467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31C2-7F79-AAB5-CB6F-1F420108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CFC6FE-BC94-A3CF-81F1-4184C8B9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F857197-C0DF-3FDA-980E-02E7BC1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15322E-7C80-249F-6211-30C64D11D763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2D0CB44C-BB73-569F-EBD0-B51FBF05F190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615C796D-AC4F-DD80-1E9C-E5FF0FB7D232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B2388E22-9009-56BA-1C9D-3EB8BA1C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5" y="1255249"/>
            <a:ext cx="3665330" cy="161830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4AB4CC31-D948-BCCA-5B52-C0B88E01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08" y="2916144"/>
            <a:ext cx="3716011" cy="1343436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03E77618-F7F0-1A1F-FC1B-C08EA71E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70" y="4532587"/>
            <a:ext cx="2470429" cy="1880578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6E8CB7EC-F87F-5428-AD71-BD56BDCE5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33" y="4259580"/>
            <a:ext cx="1017863" cy="2153585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938EE880-CD3E-B0E6-2E33-8FCFC185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869" y="1255249"/>
            <a:ext cx="3576262" cy="1556241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A0B7FAD4-8B51-B49A-6237-60E73CB5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9830" y="2916144"/>
            <a:ext cx="3544301" cy="1343436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B71AF7B1-79F8-7DEC-9E1C-597BBC02D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716" y="4328568"/>
            <a:ext cx="992415" cy="2084597"/>
          </a:xfrm>
          <a:prstGeom prst="rect">
            <a:avLst/>
          </a:prstGeom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30BACA57-E9FF-6940-E142-1134FD206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9830" y="6118427"/>
            <a:ext cx="2422346" cy="343913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70AD08C5-9F3D-57D3-CEE2-C72C11825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526" y="1255249"/>
            <a:ext cx="3490960" cy="1556241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098E5A15-6C63-BAC8-2674-583E70999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2526" y="2930522"/>
            <a:ext cx="3490960" cy="1333476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B60D2F20-7118-AA49-0383-F3F6249DB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8464" y="4704178"/>
            <a:ext cx="2427787" cy="1708987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9DC19319-1D8D-53C0-B4B4-AC1103468B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0150" y="4328567"/>
            <a:ext cx="1016241" cy="20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Our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product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generation</a:t>
            </a:r>
            <a:r>
              <a:rPr lang="tr-TR" sz="2000" dirty="0">
                <a:solidFill>
                  <a:schemeClr val="bg1"/>
                </a:solidFill>
              </a:rPr>
              <a:t> in Python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exit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– </a:t>
            </a:r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Market </a:t>
            </a:r>
            <a:r>
              <a:rPr lang="tr-TR" sz="2000" dirty="0" err="1">
                <a:solidFill>
                  <a:schemeClr val="bg1"/>
                </a:solidFill>
              </a:rPr>
              <a:t>Health</a:t>
            </a:r>
            <a:r>
              <a:rPr lang="tr-TR" sz="2000" dirty="0">
                <a:solidFill>
                  <a:schemeClr val="bg1"/>
                </a:solidFill>
              </a:rPr>
              <a:t> Index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MINVAR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and</a:t>
            </a:r>
            <a:r>
              <a:rPr lang="tr-TR" sz="2000" dirty="0">
                <a:solidFill>
                  <a:schemeClr val="bg1"/>
                </a:solidFill>
              </a:rPr>
              <a:t> 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34ACA-C2A2-289D-6FB6-CBA17884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96DC9026-B2B4-D2F4-6524-3C6068A13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0FA96-A42F-5CF8-7EB7-FE6D5DEB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73" y="-4668"/>
            <a:ext cx="7917873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We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should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target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for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the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new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frontier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8EE0592B-633E-5837-EA6D-93D6530B5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EE8760-2D42-0309-6A45-340EBC40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pPr lvl="1"/>
            <a:r>
              <a:rPr lang="tr-TR" sz="2000" dirty="0" err="1">
                <a:solidFill>
                  <a:schemeClr val="bg1"/>
                </a:solidFill>
              </a:rPr>
              <a:t>Hidden</a:t>
            </a:r>
            <a:r>
              <a:rPr lang="tr-TR" sz="2000" dirty="0">
                <a:solidFill>
                  <a:schemeClr val="bg1"/>
                </a:solidFill>
              </a:rPr>
              <a:t> Markov </a:t>
            </a:r>
            <a:r>
              <a:rPr lang="tr-TR" sz="2000" dirty="0" err="1">
                <a:solidFill>
                  <a:schemeClr val="bg1"/>
                </a:solidFill>
              </a:rPr>
              <a:t>Models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strategies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98EAB032-79AD-7C12-E92C-05BE7DB3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30CC8DAF-4C1F-9F0B-CDE7-06205702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PREV DOWNTREND 	PREV UPTREND 	</a:t>
              </a:r>
            </a:p>
            <a:p>
              <a:r>
                <a:rPr lang="tr-TR" sz="1200" dirty="0"/>
                <a:t>23.08.2021 – 21.09.2022 	21.09.2021 – 16.12.2021 (I)</a:t>
              </a:r>
            </a:p>
            <a:p>
              <a:r>
                <a:rPr lang="tr-TR" sz="1200" dirty="0"/>
                <a:t>16.12.2021 – 24.02.2022 	24.02.2022 – 07.06.2022 (II)</a:t>
              </a:r>
            </a:p>
            <a:p>
              <a:r>
                <a:rPr lang="tr-TR" sz="1200" dirty="0"/>
                <a:t>07.06.2022 – 16.08.2022	16.08.2022 – 27.12.2022 (III)</a:t>
              </a:r>
            </a:p>
            <a:p>
              <a:r>
                <a:rPr lang="tr-TR" sz="1200" dirty="0"/>
                <a:t>27.12.2022 – 09.05.2023	09.05.2023 – 11.09.2023 (IV)</a:t>
              </a:r>
            </a:p>
            <a:p>
              <a:r>
                <a:rPr lang="tr-TR" sz="1200" dirty="0"/>
                <a:t>11.09.2023 – 26.12.2023 	26.12.2023 – 18.02.2024 (V)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2954953" y="6201793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02036"/>
            <a:ext cx="173216" cy="22167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676794" y="5781266"/>
            <a:ext cx="28936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EF789D1-1EAD-8814-B9B0-7AB7E4ED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9" y="4420118"/>
            <a:ext cx="3717501" cy="170359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126844" y="4083118"/>
            <a:ext cx="209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1 </a:t>
            </a:r>
            <a:r>
              <a:rPr lang="tr-TR" dirty="0" err="1"/>
              <a:t>year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i-MDD  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883368" y="5060980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%91.3</a:t>
            </a:r>
          </a:p>
          <a:p>
            <a:r>
              <a:rPr lang="tr-TR" sz="1200" dirty="0"/>
              <a:t>SR: 7.6</a:t>
            </a:r>
          </a:p>
          <a:p>
            <a:r>
              <a:rPr lang="tr-TR" sz="1200" dirty="0"/>
              <a:t>MDD: %5.93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2690" y="5823438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%75.8</a:t>
            </a:r>
          </a:p>
          <a:p>
            <a:r>
              <a:rPr lang="tr-TR" sz="1200" dirty="0"/>
              <a:t>SR: 10.48</a:t>
            </a:r>
          </a:p>
          <a:p>
            <a:r>
              <a:rPr lang="tr-TR" sz="1200" dirty="0"/>
              <a:t>MDD: %4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82919" y="5059577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%83.9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%6.7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2007" y="6041655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%63.1</a:t>
            </a:r>
          </a:p>
          <a:p>
            <a:r>
              <a:rPr lang="tr-TR" sz="1200" dirty="0"/>
              <a:t>SR: 8.61</a:t>
            </a:r>
          </a:p>
          <a:p>
            <a:r>
              <a:rPr lang="tr-TR" sz="1200" dirty="0"/>
              <a:t>MDD: %2.53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23341" y="61944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%71.1</a:t>
            </a:r>
          </a:p>
          <a:p>
            <a:r>
              <a:rPr lang="tr-TR" sz="1200" dirty="0"/>
              <a:t>SR: 10.91</a:t>
            </a:r>
          </a:p>
          <a:p>
            <a:r>
              <a:rPr lang="tr-TR" sz="1200" dirty="0"/>
              <a:t>MDD: %2.82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E22C910B-ED18-0732-3A9E-FE8AD773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16" y="613477"/>
            <a:ext cx="802543" cy="2470002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51" y="3119194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430" y="4218576"/>
            <a:ext cx="2175359" cy="180488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02" y="3319049"/>
            <a:ext cx="2175359" cy="1721773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02" y="2939160"/>
            <a:ext cx="2175359" cy="337214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7577E9CC-8E86-4F90-D259-85E99F0F4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787" y="616883"/>
            <a:ext cx="796374" cy="2295432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817" y="3897308"/>
            <a:ext cx="2181529" cy="1810003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817" y="2914912"/>
            <a:ext cx="2175360" cy="939360"/>
          </a:xfrm>
          <a:prstGeom prst="rect">
            <a:avLst/>
          </a:prstGeom>
        </p:spPr>
      </p:pic>
      <p:pic>
        <p:nvPicPr>
          <p:cNvPr id="63" name="Resim 62">
            <a:extLst>
              <a:ext uri="{FF2B5EF4-FFF2-40B4-BE49-F238E27FC236}">
                <a16:creationId xmlns:a16="http://schemas.microsoft.com/office/drawing/2014/main" id="{303552B6-2F79-F7A9-B8DE-565A572C0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9634" y="543792"/>
            <a:ext cx="802543" cy="2336468"/>
          </a:xfrm>
          <a:prstGeom prst="rect">
            <a:avLst/>
          </a:prstGeom>
        </p:spPr>
      </p:pic>
      <p:pic>
        <p:nvPicPr>
          <p:cNvPr id="69" name="Resim 68">
            <a:extLst>
              <a:ext uri="{FF2B5EF4-FFF2-40B4-BE49-F238E27FC236}">
                <a16:creationId xmlns:a16="http://schemas.microsoft.com/office/drawing/2014/main" id="{2CA9CF93-58FB-9CEB-E4E8-21FF93C08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5528" y="616883"/>
            <a:ext cx="802544" cy="2371698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26" y="2195986"/>
            <a:ext cx="2175359" cy="236335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0187" y="4254968"/>
            <a:ext cx="2171198" cy="192655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7530" y="3197249"/>
            <a:ext cx="2219635" cy="182905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7530" y="2932540"/>
            <a:ext cx="2219635" cy="239272"/>
          </a:xfrm>
          <a:prstGeom prst="rect">
            <a:avLst/>
          </a:prstGeom>
        </p:spPr>
      </p:pic>
      <p:pic>
        <p:nvPicPr>
          <p:cNvPr id="75" name="Resim 74">
            <a:extLst>
              <a:ext uri="{FF2B5EF4-FFF2-40B4-BE49-F238E27FC236}">
                <a16:creationId xmlns:a16="http://schemas.microsoft.com/office/drawing/2014/main" id="{4E176007-A85B-ACEC-3BA0-8665F60153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1932" y="613477"/>
            <a:ext cx="734889" cy="22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53505" y="5337974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%99</a:t>
            </a:r>
          </a:p>
          <a:p>
            <a:r>
              <a:rPr lang="tr-TR" sz="1200" dirty="0"/>
              <a:t>SR: 5.99</a:t>
            </a:r>
          </a:p>
          <a:p>
            <a:r>
              <a:rPr lang="tr-TR" sz="1200" dirty="0"/>
              <a:t>MDD: %10.0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166091" y="5836608"/>
            <a:ext cx="13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%52.5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%4.0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111816" y="5409775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%15.93</a:t>
            </a:r>
          </a:p>
          <a:p>
            <a:r>
              <a:rPr lang="tr-TR" sz="1200" dirty="0"/>
              <a:t>SR: 1.67</a:t>
            </a:r>
          </a:p>
          <a:p>
            <a:r>
              <a:rPr lang="tr-TR" sz="1200" dirty="0"/>
              <a:t>MDD: %16.58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8745" y="5818770"/>
            <a:ext cx="12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%51.7</a:t>
            </a:r>
          </a:p>
          <a:p>
            <a:r>
              <a:rPr lang="tr-TR" sz="1200" dirty="0"/>
              <a:t>SR: 5.73</a:t>
            </a:r>
          </a:p>
          <a:p>
            <a:r>
              <a:rPr lang="tr-TR" sz="1200" dirty="0"/>
              <a:t>MDD: %7.68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45393" y="55641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%89.6</a:t>
            </a:r>
          </a:p>
          <a:p>
            <a:r>
              <a:rPr lang="tr-TR" sz="1200" dirty="0"/>
              <a:t>SR: 6.49</a:t>
            </a:r>
          </a:p>
          <a:p>
            <a:r>
              <a:rPr lang="tr-TR" sz="1200" dirty="0"/>
              <a:t>MDD: %7.40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89172"/>
            <a:ext cx="2175360" cy="1776387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1" y="3191458"/>
            <a:ext cx="2175360" cy="255630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EE4E53CB-FC23-9974-0D73-9F5EF85A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88" y="632863"/>
            <a:ext cx="835303" cy="252287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637" y="3191458"/>
            <a:ext cx="2175408" cy="769760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34FC4579-9A82-99AE-0E2E-F39AC98D5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451" y="628248"/>
            <a:ext cx="802544" cy="252287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636" y="4003662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85" y="3191458"/>
            <a:ext cx="2175359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385" y="3745155"/>
            <a:ext cx="2180538" cy="177638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7C1585A-DEEF-3558-CF92-909275EF1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2759" y="599680"/>
            <a:ext cx="808986" cy="255605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F928D89-DA51-C5A3-F7E6-7B1EBBEA49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3803" y="599680"/>
            <a:ext cx="850479" cy="25514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8922" y="3464200"/>
            <a:ext cx="2175359" cy="190593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8922" y="3190759"/>
            <a:ext cx="2175359" cy="2338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9082AC0-0056-29FA-DC6C-8B7BEB8884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4013" y="599680"/>
            <a:ext cx="850479" cy="244461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2173" y="30842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2173" y="3921316"/>
            <a:ext cx="216247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599010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584292" y="6194416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%120</a:t>
            </a:r>
          </a:p>
          <a:p>
            <a:r>
              <a:rPr lang="tr-TR" sz="1200" dirty="0"/>
              <a:t>SR: 5.66</a:t>
            </a:r>
          </a:p>
          <a:p>
            <a:r>
              <a:rPr lang="tr-TR" sz="1200" dirty="0"/>
              <a:t>MDD: %7.2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2863225" y="6203042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%97.4</a:t>
            </a:r>
          </a:p>
          <a:p>
            <a:r>
              <a:rPr lang="tr-TR" sz="1200" dirty="0"/>
              <a:t>SR: 4.32</a:t>
            </a:r>
          </a:p>
          <a:p>
            <a:r>
              <a:rPr lang="tr-TR" sz="1200" dirty="0"/>
              <a:t>MDD: %17.4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98931" y="5423963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%73.7</a:t>
            </a:r>
          </a:p>
          <a:p>
            <a:r>
              <a:rPr lang="tr-TR" sz="1200" dirty="0"/>
              <a:t>SR: 2.76</a:t>
            </a:r>
          </a:p>
          <a:p>
            <a:r>
              <a:rPr lang="tr-TR" sz="1200" dirty="0"/>
              <a:t>MDD: %22.2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8839696" y="6158240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%95.5</a:t>
            </a:r>
          </a:p>
          <a:p>
            <a:r>
              <a:rPr lang="tr-TR" sz="1200" dirty="0"/>
              <a:t>SR: 5.96</a:t>
            </a:r>
          </a:p>
          <a:p>
            <a:r>
              <a:rPr lang="tr-TR" sz="1200" dirty="0"/>
              <a:t>MDD: %12.0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141905" y="6211669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%78.7</a:t>
            </a:r>
          </a:p>
          <a:p>
            <a:r>
              <a:rPr lang="tr-TR" sz="1200" dirty="0"/>
              <a:t>SR: 4.64</a:t>
            </a:r>
          </a:p>
          <a:p>
            <a:r>
              <a:rPr lang="tr-TR" sz="1200" dirty="0"/>
              <a:t>MDD: %9.9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4" y="-1649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68" y="4324434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68" y="3170026"/>
            <a:ext cx="2233871" cy="110415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C0D0BE8-64A8-F3EC-3642-8CDA0B96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306" y="599014"/>
            <a:ext cx="848132" cy="252287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96" y="3170026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97" y="4229638"/>
            <a:ext cx="2238687" cy="1857634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AE921070-9896-C497-9211-1EF14B93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595" y="607637"/>
            <a:ext cx="966189" cy="253150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90C145F-5857-4A69-3A6B-DEB71E3A7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136" y="607637"/>
            <a:ext cx="987213" cy="252287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066" y="3170834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065" y="4030928"/>
            <a:ext cx="2193755" cy="19792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4AB1466-8932-3877-48ED-498221D3C2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4042" y="607641"/>
            <a:ext cx="909407" cy="252287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2148" y="3569568"/>
            <a:ext cx="2210108" cy="182905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148" y="3176655"/>
            <a:ext cx="2210108" cy="31113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96526C8D-C1EC-9606-49A2-97F7F8BB4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2079" y="599014"/>
            <a:ext cx="1009148" cy="252287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7376" y="3168909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5367" y="4950176"/>
            <a:ext cx="216247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47" y="3891961"/>
            <a:ext cx="2175360" cy="190129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64B699-E7A5-EE97-D44F-24B78F38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46" y="570315"/>
            <a:ext cx="1026770" cy="27717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F55DFD5-511E-BC73-9F4C-2D83282F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2" y="579638"/>
            <a:ext cx="1151850" cy="276629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10" y="3652347"/>
            <a:ext cx="2177839" cy="165969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1" y="3372774"/>
            <a:ext cx="2177839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122" y="3363137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443" y="3361736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0443" y="4419438"/>
            <a:ext cx="2177839" cy="1814866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9048E77C-C09B-ABB8-E20F-7C18FADBA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719" y="545172"/>
            <a:ext cx="976583" cy="2771771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750" y="337282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50" y="3675167"/>
            <a:ext cx="2177172" cy="1851952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4A5A803B-CCCF-9EC1-55A7-3CE6CB3374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4221" y="511835"/>
            <a:ext cx="1026701" cy="2725251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32" y="3888976"/>
            <a:ext cx="2177172" cy="194654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32" y="3372774"/>
            <a:ext cx="2177172" cy="484301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27DBE9EB-6205-A6C7-1829-96BBCC2BA1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8019" y="570315"/>
            <a:ext cx="888985" cy="2608292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1170021" y="5407462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%56.6</a:t>
            </a:r>
          </a:p>
          <a:p>
            <a:r>
              <a:rPr lang="tr-TR" sz="1200" dirty="0"/>
              <a:t>SR: 2.75</a:t>
            </a:r>
          </a:p>
          <a:p>
            <a:r>
              <a:rPr lang="tr-TR" sz="1200" dirty="0"/>
              <a:t>MDD: %13.7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90192" y="5921776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%80.4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%16.1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57181" y="5634349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%65.6</a:t>
            </a:r>
          </a:p>
          <a:p>
            <a:r>
              <a:rPr lang="tr-TR" sz="1200" dirty="0"/>
              <a:t>SR: 3.39</a:t>
            </a:r>
          </a:p>
          <a:p>
            <a:r>
              <a:rPr lang="tr-TR" sz="1200" dirty="0"/>
              <a:t>MDD: %11.4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9902" y="5971197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%64.3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%17.8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32934" y="6280680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%92.3</a:t>
            </a:r>
          </a:p>
          <a:p>
            <a:r>
              <a:rPr lang="tr-TR" sz="1200" dirty="0"/>
              <a:t>SR: 4.82</a:t>
            </a:r>
          </a:p>
          <a:p>
            <a:r>
              <a:rPr lang="tr-TR" sz="1200" dirty="0"/>
              <a:t>MDD: %12.4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79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09.05.2023 – 11.09.2023 (IV)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55353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MDD                                 i-MDD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4" y="3484423"/>
            <a:ext cx="6439985" cy="337357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4" y="78658"/>
            <a:ext cx="6439985" cy="3332463"/>
          </a:xfrm>
          <a:prstGeom prst="rect">
            <a:avLst/>
          </a:prstGeom>
        </p:spPr>
      </p:pic>
      <p:graphicFrame>
        <p:nvGraphicFramePr>
          <p:cNvPr id="20" name="Tablo 19">
            <a:extLst>
              <a:ext uri="{FF2B5EF4-FFF2-40B4-BE49-F238E27FC236}">
                <a16:creationId xmlns:a16="http://schemas.microsoft.com/office/drawing/2014/main" id="{23D0B84B-BF80-CD9D-911A-2C13BD55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53916"/>
              </p:ext>
            </p:extLst>
          </p:nvPr>
        </p:nvGraphicFramePr>
        <p:xfrm>
          <a:off x="7346351" y="1744889"/>
          <a:ext cx="45212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0900">
                  <a:extLst>
                    <a:ext uri="{9D8B030D-6E8A-4147-A177-3AD203B41FA5}">
                      <a16:colId xmlns:a16="http://schemas.microsoft.com/office/drawing/2014/main" val="268967411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0742240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88777009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281304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PORTFÖY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BAŞLANGIÇ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BİTİŞ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KAR 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389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115,45%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100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SHARPE-ALTIN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891,79%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6570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1797,30%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911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68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MDD-ALTIN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164,57%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426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842,53%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8786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1512,67%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7259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49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27.12.2022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78,25%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222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126,67%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042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GR ALTIN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293,92%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751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76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57,15%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84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97,90%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66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21.09.2021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240,00%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529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Geniş ekran</PresentationFormat>
  <Paragraphs>190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Teması</vt:lpstr>
      <vt:lpstr>MHI Portfolios</vt:lpstr>
      <vt:lpstr>PowerPoint Sunusu</vt:lpstr>
      <vt:lpstr>Market Health Index (MHI)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Correlation</vt:lpstr>
      <vt:lpstr>Filter for Volatility</vt:lpstr>
      <vt:lpstr>PowerPoint Sunusu</vt:lpstr>
      <vt:lpstr>Robohisse portföyleri (downtrend dönemi)</vt:lpstr>
      <vt:lpstr>Hisse / Fon uzayı seçimi</vt:lpstr>
      <vt:lpstr>Fon bilgileri indir</vt:lpstr>
      <vt:lpstr>Robofon portföyleri (uptrend 3 ay)</vt:lpstr>
      <vt:lpstr>Robohisse portföyleri (uptrend 3 ay)</vt:lpstr>
      <vt:lpstr>Robofon portföyleri (downtrend 3 ay)</vt:lpstr>
      <vt:lpstr>Robohisse portföyleri (downtrend 3 ay)</vt:lpstr>
      <vt:lpstr>Our product</vt:lpstr>
      <vt:lpstr>We should target for the new frontier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23</cp:revision>
  <dcterms:created xsi:type="dcterms:W3CDTF">2023-12-29T20:27:11Z</dcterms:created>
  <dcterms:modified xsi:type="dcterms:W3CDTF">2024-02-18T16:19:10Z</dcterms:modified>
</cp:coreProperties>
</file>